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  <p:sldMasterId id="2147483693" r:id="rId2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embeddedFontLst>
    <p:embeddedFont>
      <p:font typeface="Allerta" panose="020B0604020202020204" charset="0"/>
      <p:regular r:id="rId37"/>
    </p:embeddedFont>
    <p:embeddedFont>
      <p:font typeface="Lucida Sans" panose="020B0602030504020204" pitchFamily="3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anie Funderburk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3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52212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/>
          </a:p>
        </p:txBody>
      </p:sp>
      <p:sp>
        <p:nvSpPr>
          <p:cNvPr id="330" name="Shape 3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4399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>
              <a:sym typeface="Allerta"/>
            </a:endParaRPr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93558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/>
          </a:p>
        </p:txBody>
      </p:sp>
      <p:sp>
        <p:nvSpPr>
          <p:cNvPr id="403" name="Shape 40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60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1" name="Shape 4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20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8" name="Shape 41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59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426" name="Shape 4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4986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/>
          </a:p>
        </p:txBody>
      </p:sp>
      <p:sp>
        <p:nvSpPr>
          <p:cNvPr id="433" name="Shape 4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8786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>
              <a:sym typeface="Allerta"/>
            </a:endParaRPr>
          </a:p>
        </p:txBody>
      </p:sp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08282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Shape 44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1236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52" name="Shape 45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33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59" name="Shape 4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49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339" name="Shape 3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</p:spTree>
    <p:extLst>
      <p:ext uri="{BB962C8B-B14F-4D97-AF65-F5344CB8AC3E}">
        <p14:creationId xmlns:p14="http://schemas.microsoft.com/office/powerpoint/2010/main" val="1106238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66" name="Shape 46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442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74" name="Shape 47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16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81" name="Shape 48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242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89" name="Shape 4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882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/>
          </a:p>
        </p:txBody>
      </p:sp>
      <p:sp>
        <p:nvSpPr>
          <p:cNvPr id="496" name="Shape 4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9204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66591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8" name="Shape 5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323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6" name="Shape 5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272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82324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8332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>
              <a:sym typeface="Allerta"/>
            </a:endParaRPr>
          </a:p>
        </p:txBody>
      </p:sp>
      <p:sp>
        <p:nvSpPr>
          <p:cNvPr id="346" name="Shape 34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</p:spTree>
    <p:extLst>
      <p:ext uri="{BB962C8B-B14F-4D97-AF65-F5344CB8AC3E}">
        <p14:creationId xmlns:p14="http://schemas.microsoft.com/office/powerpoint/2010/main" val="36809207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534" name="Shape 5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30</a:t>
            </a:fld>
            <a:endParaRPr lang="en-US" sz="1200" b="0" i="0" u="none" strike="noStrike" cap="none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</p:spTree>
    <p:extLst>
      <p:ext uri="{BB962C8B-B14F-4D97-AF65-F5344CB8AC3E}">
        <p14:creationId xmlns:p14="http://schemas.microsoft.com/office/powerpoint/2010/main" val="33532319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2" name="Shape 5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596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>
              <a:sym typeface="Allerta"/>
            </a:endParaRPr>
          </a:p>
        </p:txBody>
      </p:sp>
      <p:sp>
        <p:nvSpPr>
          <p:cNvPr id="550" name="Shape 5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32</a:t>
            </a:fld>
            <a:endParaRPr lang="en-US" sz="1200" b="0" i="0" u="none" strike="noStrike" cap="none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</p:spTree>
    <p:extLst>
      <p:ext uri="{BB962C8B-B14F-4D97-AF65-F5344CB8AC3E}">
        <p14:creationId xmlns:p14="http://schemas.microsoft.com/office/powerpoint/2010/main" val="10122396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Shape 55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0677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354" name="Shape 3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</p:spTree>
    <p:extLst>
      <p:ext uri="{BB962C8B-B14F-4D97-AF65-F5344CB8AC3E}">
        <p14:creationId xmlns:p14="http://schemas.microsoft.com/office/powerpoint/2010/main" val="4065806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76295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369" name="Shape 3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llerta"/>
                <a:ea typeface="Allerta"/>
                <a:cs typeface="Allerta"/>
                <a:sym typeface="Allerta"/>
              </a:rPr>
              <a:t>6</a:t>
            </a:fld>
            <a:endParaRPr lang="en-US" sz="1400" b="0" i="0" u="none" strike="noStrike" cap="none">
              <a:solidFill>
                <a:srgbClr val="000000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</p:spTree>
    <p:extLst>
      <p:ext uri="{BB962C8B-B14F-4D97-AF65-F5344CB8AC3E}">
        <p14:creationId xmlns:p14="http://schemas.microsoft.com/office/powerpoint/2010/main" val="3964824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39839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383" name="Shape 3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</p:spTree>
    <p:extLst>
      <p:ext uri="{BB962C8B-B14F-4D97-AF65-F5344CB8AC3E}">
        <p14:creationId xmlns:p14="http://schemas.microsoft.com/office/powerpoint/2010/main" val="459687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391" name="Shape 3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</p:spTree>
    <p:extLst>
      <p:ext uri="{BB962C8B-B14F-4D97-AF65-F5344CB8AC3E}">
        <p14:creationId xmlns:p14="http://schemas.microsoft.com/office/powerpoint/2010/main" val="239512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hievethecore.org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hievethecore.org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A and SAP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19316" y="2982072"/>
            <a:ext cx="8619880" cy="8503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Font typeface="Allerta"/>
              <a:buNone/>
              <a:defRPr sz="28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219317" y="3832457"/>
            <a:ext cx="8619878" cy="7924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/>
          <p:nvPr/>
        </p:nvSpPr>
        <p:spPr>
          <a:xfrm>
            <a:off x="0" y="1737608"/>
            <a:ext cx="9144000" cy="111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199" cy="210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840889"/>
            <a:ext cx="1313901" cy="5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SAP Co-Branded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ctrTitle"/>
          </p:nvPr>
        </p:nvSpPr>
        <p:spPr>
          <a:xfrm>
            <a:off x="219316" y="2933439"/>
            <a:ext cx="8619880" cy="8990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ubTitle" idx="1"/>
          </p:nvPr>
        </p:nvSpPr>
        <p:spPr>
          <a:xfrm>
            <a:off x="219313" y="3832457"/>
            <a:ext cx="8619883" cy="7924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/>
          <p:nvPr/>
        </p:nvSpPr>
        <p:spPr>
          <a:xfrm>
            <a:off x="0" y="1737608"/>
            <a:ext cx="9144000" cy="111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77"/>
          <p:cNvSpPr>
            <a:spLocks noGrp="1"/>
          </p:cNvSpPr>
          <p:nvPr>
            <p:ph type="pic" idx="2"/>
          </p:nvPr>
        </p:nvSpPr>
        <p:spPr>
          <a:xfrm>
            <a:off x="7188200" y="225425"/>
            <a:ext cx="1650999" cy="808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222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199" cy="210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 Pag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chart" idx="2"/>
          </p:nvPr>
        </p:nvSpPr>
        <p:spPr>
          <a:xfrm>
            <a:off x="304800" y="1575486"/>
            <a:ext cx="85343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15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222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 </a:t>
            </a:r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03" cy="16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or graphic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pic" idx="2"/>
          </p:nvPr>
        </p:nvSpPr>
        <p:spPr>
          <a:xfrm>
            <a:off x="304800" y="1575486"/>
            <a:ext cx="85725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15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222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 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03" cy="16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s Pag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1C99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 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04800" y="2914650"/>
            <a:ext cx="3584576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624612" y="1858449"/>
            <a:ext cx="2444750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7209514" y="1858449"/>
            <a:ext cx="1447346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3"/>
          </p:nvPr>
        </p:nvSpPr>
        <p:spPr>
          <a:xfrm>
            <a:off x="4624612" y="2400625"/>
            <a:ext cx="2444750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4"/>
          </p:nvPr>
        </p:nvSpPr>
        <p:spPr>
          <a:xfrm>
            <a:off x="7209514" y="2400625"/>
            <a:ext cx="1447346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5"/>
          </p:nvPr>
        </p:nvSpPr>
        <p:spPr>
          <a:xfrm>
            <a:off x="4624612" y="2955016"/>
            <a:ext cx="2444750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6"/>
          </p:nvPr>
        </p:nvSpPr>
        <p:spPr>
          <a:xfrm>
            <a:off x="7209514" y="2955016"/>
            <a:ext cx="1447346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7"/>
          </p:nvPr>
        </p:nvSpPr>
        <p:spPr>
          <a:xfrm>
            <a:off x="4624612" y="3509407"/>
            <a:ext cx="2444750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8"/>
          </p:nvPr>
        </p:nvSpPr>
        <p:spPr>
          <a:xfrm>
            <a:off x="7209514" y="3509407"/>
            <a:ext cx="1447346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9"/>
          </p:nvPr>
        </p:nvSpPr>
        <p:spPr>
          <a:xfrm>
            <a:off x="4624612" y="4063798"/>
            <a:ext cx="2444750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3"/>
          </p:nvPr>
        </p:nvSpPr>
        <p:spPr>
          <a:xfrm>
            <a:off x="7209514" y="4063798"/>
            <a:ext cx="1447346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4"/>
          </p:nvPr>
        </p:nvSpPr>
        <p:spPr>
          <a:xfrm>
            <a:off x="4624612" y="4618185"/>
            <a:ext cx="2444750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5"/>
          </p:nvPr>
        </p:nvSpPr>
        <p:spPr>
          <a:xfrm>
            <a:off x="7209514" y="4618185"/>
            <a:ext cx="1447346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03" cy="16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Bleed Imag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15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222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59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 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03" cy="16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_CA Gree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rgbClr val="1C996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  <a:t>‹#›</a:t>
            </a:fld>
            <a:r>
              <a:rPr lang="en-US" sz="1000" b="0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  <a:t> 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03" cy="16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503298"/>
            <a:ext cx="1746503" cy="16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_CA and SAP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 </a:t>
            </a: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33798"/>
            <a:ext cx="3057283" cy="13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1" y="394130"/>
            <a:ext cx="2235199" cy="210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04800" y="279395"/>
            <a:ext cx="8534399" cy="11164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038597" cy="45549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15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222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4496019" y="1603770"/>
            <a:ext cx="4025899" cy="4551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15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222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 </a:t>
            </a:r>
          </a:p>
        </p:txBody>
      </p:sp>
      <p:sp>
        <p:nvSpPr>
          <p:cNvPr id="131" name="Shape 131">
            <a:hlinkClick r:id="rId2"/>
          </p:cNvPr>
          <p:cNvSpPr/>
          <p:nvPr/>
        </p:nvSpPr>
        <p:spPr>
          <a:xfrm>
            <a:off x="3542585" y="6519775"/>
            <a:ext cx="1906868" cy="175585"/>
          </a:xfrm>
          <a:prstGeom prst="rect">
            <a:avLst/>
          </a:prstGeom>
          <a:noFill/>
          <a:ln>
            <a:noFill/>
          </a:ln>
          <a:effectLst>
            <a:outerShdw blurRad="39999" dist="23000" dir="5400000" rotWithShape="0">
              <a:srgbClr val="000000">
                <a:alpha val="3372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and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pic" idx="2"/>
          </p:nvPr>
        </p:nvSpPr>
        <p:spPr>
          <a:xfrm>
            <a:off x="4673600" y="1600200"/>
            <a:ext cx="4013200" cy="4525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09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15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222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3"/>
          </p:nvPr>
        </p:nvSpPr>
        <p:spPr>
          <a:xfrm>
            <a:off x="4673600" y="5646676"/>
            <a:ext cx="4013200" cy="479485"/>
          </a:xfrm>
          <a:prstGeom prst="rect">
            <a:avLst/>
          </a:prstGeom>
          <a:solidFill>
            <a:srgbClr val="FFFFFF">
              <a:alpha val="47450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222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ody Cop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6329467"/>
            <a:ext cx="9153069" cy="540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15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222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Shape 23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 </a:t>
            </a:r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03" cy="16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Images and 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pic" idx="2"/>
          </p:nvPr>
        </p:nvSpPr>
        <p:spPr>
          <a:xfrm>
            <a:off x="4673600" y="3892046"/>
            <a:ext cx="4013200" cy="22341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pic" idx="3"/>
          </p:nvPr>
        </p:nvSpPr>
        <p:spPr>
          <a:xfrm>
            <a:off x="4673600" y="1600200"/>
            <a:ext cx="4013200" cy="22341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09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15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222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4"/>
          </p:nvPr>
        </p:nvSpPr>
        <p:spPr>
          <a:xfrm>
            <a:off x="4673600" y="5646676"/>
            <a:ext cx="4057650" cy="479485"/>
          </a:xfrm>
          <a:prstGeom prst="rect">
            <a:avLst/>
          </a:prstGeom>
          <a:solidFill>
            <a:srgbClr val="FFFFFF">
              <a:alpha val="47450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222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5"/>
          </p:nvPr>
        </p:nvSpPr>
        <p:spPr>
          <a:xfrm>
            <a:off x="4673600" y="3354830"/>
            <a:ext cx="4013200" cy="479485"/>
          </a:xfrm>
          <a:prstGeom prst="rect">
            <a:avLst/>
          </a:prstGeom>
          <a:solidFill>
            <a:srgbClr val="FFFFFF">
              <a:alpha val="47450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222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 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Images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pic" idx="2"/>
          </p:nvPr>
        </p:nvSpPr>
        <p:spPr>
          <a:xfrm>
            <a:off x="4683119" y="1600200"/>
            <a:ext cx="400368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683119" y="5646676"/>
            <a:ext cx="4003680" cy="479485"/>
          </a:xfrm>
          <a:prstGeom prst="rect">
            <a:avLst/>
          </a:prstGeom>
          <a:solidFill>
            <a:srgbClr val="FFFFFF">
              <a:alpha val="47450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222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pic" idx="3"/>
          </p:nvPr>
        </p:nvSpPr>
        <p:spPr>
          <a:xfrm>
            <a:off x="304801" y="1600200"/>
            <a:ext cx="4225921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4"/>
          </p:nvPr>
        </p:nvSpPr>
        <p:spPr>
          <a:xfrm>
            <a:off x="304800" y="5646676"/>
            <a:ext cx="4225921" cy="479485"/>
          </a:xfrm>
          <a:prstGeom prst="rect">
            <a:avLst/>
          </a:prstGeom>
          <a:solidFill>
            <a:srgbClr val="FFFFFF">
              <a:alpha val="47450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222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ur Images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pic" idx="2"/>
          </p:nvPr>
        </p:nvSpPr>
        <p:spPr>
          <a:xfrm>
            <a:off x="4530721" y="3892046"/>
            <a:ext cx="4156077" cy="22341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pic" idx="3"/>
          </p:nvPr>
        </p:nvSpPr>
        <p:spPr>
          <a:xfrm>
            <a:off x="4533898" y="1600200"/>
            <a:ext cx="4152902" cy="22341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pic" idx="4"/>
          </p:nvPr>
        </p:nvSpPr>
        <p:spPr>
          <a:xfrm>
            <a:off x="304800" y="1600200"/>
            <a:ext cx="4159250" cy="22341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pic" idx="5"/>
          </p:nvPr>
        </p:nvSpPr>
        <p:spPr>
          <a:xfrm>
            <a:off x="307975" y="3892046"/>
            <a:ext cx="4156075" cy="22341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33898" y="5646676"/>
            <a:ext cx="4152902" cy="479485"/>
          </a:xfrm>
          <a:prstGeom prst="rect">
            <a:avLst/>
          </a:prstGeom>
          <a:solidFill>
            <a:srgbClr val="FFFFFF">
              <a:alpha val="47450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222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6"/>
          </p:nvPr>
        </p:nvSpPr>
        <p:spPr>
          <a:xfrm>
            <a:off x="304800" y="5646676"/>
            <a:ext cx="4159250" cy="479485"/>
          </a:xfrm>
          <a:prstGeom prst="rect">
            <a:avLst/>
          </a:prstGeom>
          <a:solidFill>
            <a:srgbClr val="FFFFFF">
              <a:alpha val="47450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222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7"/>
          </p:nvPr>
        </p:nvSpPr>
        <p:spPr>
          <a:xfrm>
            <a:off x="4530721" y="3354830"/>
            <a:ext cx="4156077" cy="479485"/>
          </a:xfrm>
          <a:prstGeom prst="rect">
            <a:avLst/>
          </a:prstGeom>
          <a:solidFill>
            <a:srgbClr val="FFFFFF">
              <a:alpha val="47450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222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8"/>
          </p:nvPr>
        </p:nvSpPr>
        <p:spPr>
          <a:xfrm>
            <a:off x="304801" y="3354830"/>
            <a:ext cx="4159250" cy="479485"/>
          </a:xfrm>
          <a:prstGeom prst="rect">
            <a:avLst/>
          </a:prstGeom>
          <a:solidFill>
            <a:srgbClr val="FFFFFF">
              <a:alpha val="47450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222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 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ody Copy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0" y="6329467"/>
            <a:ext cx="9153000" cy="5402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355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0" y="6330471"/>
            <a:ext cx="9153000" cy="5402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7571684" y="6483773"/>
            <a:ext cx="1458297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 </a:t>
            </a: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99" cy="1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A and SAP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ctrTitle"/>
          </p:nvPr>
        </p:nvSpPr>
        <p:spPr>
          <a:xfrm>
            <a:off x="219315" y="2982072"/>
            <a:ext cx="8619900" cy="8504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Font typeface="Allerta"/>
              <a:buNone/>
              <a:defRPr sz="28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ubTitle" idx="1"/>
          </p:nvPr>
        </p:nvSpPr>
        <p:spPr>
          <a:xfrm>
            <a:off x="219316" y="3832457"/>
            <a:ext cx="8619900" cy="792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0" y="1737608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840889"/>
            <a:ext cx="1313998" cy="5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3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9B0AC"/>
          </a:solidFill>
          <a:ln>
            <a:noFill/>
          </a:ln>
          <a:effectLst>
            <a:outerShdw blurRad="39999" dist="23000" dir="5400000" rotWithShape="0">
              <a:srgbClr val="000000">
                <a:alpha val="3372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115456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115456" y="2952691"/>
            <a:ext cx="3793800" cy="1933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115456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115456" y="2952691"/>
            <a:ext cx="3793800" cy="1933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216563" y="2829675"/>
            <a:ext cx="8620500" cy="86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2" y="394130"/>
            <a:ext cx="2235300" cy="2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2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4646"/>
          </a:solidFill>
          <a:ln>
            <a:noFill/>
          </a:ln>
          <a:effectLst>
            <a:outerShdw blurRad="39999" dist="23000" dir="5400000" rotWithShape="0">
              <a:srgbClr val="000000">
                <a:alpha val="3372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115456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115456" y="2952691"/>
            <a:ext cx="3793800" cy="1933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115456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115456" y="2952691"/>
            <a:ext cx="3793800" cy="1933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216563" y="2829675"/>
            <a:ext cx="8620500" cy="86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2" y="394130"/>
            <a:ext cx="2235300" cy="2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4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9963"/>
          </a:solidFill>
          <a:ln>
            <a:noFill/>
          </a:ln>
          <a:effectLst>
            <a:outerShdw blurRad="39999" dist="23000" dir="5400000" rotWithShape="0">
              <a:srgbClr val="000000">
                <a:alpha val="3372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115456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115456" y="2952691"/>
            <a:ext cx="3793800" cy="1933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115456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115456" y="2952691"/>
            <a:ext cx="3793800" cy="1933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216563" y="2829675"/>
            <a:ext cx="8620500" cy="86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2" y="394130"/>
            <a:ext cx="2235300" cy="2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_CA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0" y="6330471"/>
            <a:ext cx="9153000" cy="5402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Shape 210"/>
          <p:cNvSpPr txBox="1"/>
          <p:nvPr/>
        </p:nvSpPr>
        <p:spPr>
          <a:xfrm>
            <a:off x="7571684" y="6483773"/>
            <a:ext cx="1458297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 </a:t>
            </a: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99" cy="1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304800" y="1417637"/>
            <a:ext cx="4192500" cy="59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2"/>
          </p:nvPr>
        </p:nvSpPr>
        <p:spPr>
          <a:xfrm>
            <a:off x="304800" y="2015408"/>
            <a:ext cx="4192500" cy="412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355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3"/>
          </p:nvPr>
        </p:nvSpPr>
        <p:spPr>
          <a:xfrm>
            <a:off x="4645025" y="1417637"/>
            <a:ext cx="4194300" cy="63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4"/>
          </p:nvPr>
        </p:nvSpPr>
        <p:spPr>
          <a:xfrm>
            <a:off x="4645025" y="2050046"/>
            <a:ext cx="4194300" cy="409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355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0" y="6330471"/>
            <a:ext cx="9153000" cy="5402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7571684" y="6483773"/>
            <a:ext cx="1458297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 </a:t>
            </a:r>
          </a:p>
        </p:txBody>
      </p:sp>
      <p:sp>
        <p:nvSpPr>
          <p:cNvPr id="220" name="Shape 220"/>
          <p:cNvSpPr/>
          <p:nvPr/>
        </p:nvSpPr>
        <p:spPr>
          <a:xfrm>
            <a:off x="3542585" y="6519775"/>
            <a:ext cx="1906799" cy="175499"/>
          </a:xfrm>
          <a:prstGeom prst="rect">
            <a:avLst/>
          </a:prstGeom>
          <a:noFill/>
          <a:ln>
            <a:noFill/>
          </a:ln>
          <a:effectLst>
            <a:outerShdw blurRad="39999" dist="23000" dir="5400000" rotWithShape="0">
              <a:srgbClr val="000000">
                <a:alpha val="3372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4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9963"/>
          </a:solidFill>
          <a:ln>
            <a:noFill/>
          </a:ln>
          <a:effectLst>
            <a:outerShdw blurRad="39999" dist="23000" dir="5400000" rotWithShape="0">
              <a:srgbClr val="000000">
                <a:alpha val="3372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5456" y="2306250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28" name="Shape 28"/>
          <p:cNvSpPr txBox="1"/>
          <p:nvPr/>
        </p:nvSpPr>
        <p:spPr>
          <a:xfrm>
            <a:off x="115456" y="2952691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29" name="Shape 29"/>
          <p:cNvSpPr txBox="1"/>
          <p:nvPr/>
        </p:nvSpPr>
        <p:spPr>
          <a:xfrm>
            <a:off x="115456" y="2306250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30" name="Shape 30"/>
          <p:cNvSpPr txBox="1"/>
          <p:nvPr/>
        </p:nvSpPr>
        <p:spPr>
          <a:xfrm>
            <a:off x="115456" y="2952691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216564" y="2829675"/>
            <a:ext cx="8620551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32" name="Shape 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2" y="394130"/>
            <a:ext cx="2235199" cy="210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A 2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ctrTitle"/>
          </p:nvPr>
        </p:nvSpPr>
        <p:spPr>
          <a:xfrm>
            <a:off x="3339153" y="2950713"/>
            <a:ext cx="5497199" cy="88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subTitle" idx="1"/>
          </p:nvPr>
        </p:nvSpPr>
        <p:spPr>
          <a:xfrm>
            <a:off x="3339151" y="3835562"/>
            <a:ext cx="5497199" cy="792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0" y="1746249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>
            <a:spLocks noGrp="1"/>
          </p:cNvSpPr>
          <p:nvPr>
            <p:ph type="pic" idx="2"/>
          </p:nvPr>
        </p:nvSpPr>
        <p:spPr>
          <a:xfrm>
            <a:off x="304800" y="1857374"/>
            <a:ext cx="2752500" cy="3158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SAP Co-Branded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ctrTitle"/>
          </p:nvPr>
        </p:nvSpPr>
        <p:spPr>
          <a:xfrm>
            <a:off x="219315" y="2933439"/>
            <a:ext cx="8619900" cy="8990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subTitle" idx="1"/>
          </p:nvPr>
        </p:nvSpPr>
        <p:spPr>
          <a:xfrm>
            <a:off x="219312" y="3832457"/>
            <a:ext cx="8619900" cy="792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0" y="1737608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>
            <a:spLocks noGrp="1"/>
          </p:cNvSpPr>
          <p:nvPr>
            <p:ph type="pic" idx="2"/>
          </p:nvPr>
        </p:nvSpPr>
        <p:spPr>
          <a:xfrm>
            <a:off x="7188200" y="225425"/>
            <a:ext cx="1650900" cy="80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381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Pag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0" y="6330471"/>
            <a:ext cx="9153000" cy="5402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7571684" y="6483773"/>
            <a:ext cx="1458297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 </a:t>
            </a: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99" cy="1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 Page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/>
          </p:cNvSpPr>
          <p:nvPr>
            <p:ph type="chart" idx="2"/>
          </p:nvPr>
        </p:nvSpPr>
        <p:spPr>
          <a:xfrm>
            <a:off x="304800" y="1575486"/>
            <a:ext cx="85343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355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0" y="6330471"/>
            <a:ext cx="9153000" cy="5402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7571684" y="6483773"/>
            <a:ext cx="1458297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 </a:t>
            </a: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99" cy="1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or graphic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pic" idx="2"/>
          </p:nvPr>
        </p:nvSpPr>
        <p:spPr>
          <a:xfrm>
            <a:off x="304800" y="1575486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355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0" y="6330471"/>
            <a:ext cx="9153000" cy="5402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7571684" y="6483773"/>
            <a:ext cx="1458297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 </a:t>
            </a: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99" cy="1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s Page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0" y="6330471"/>
            <a:ext cx="9153000" cy="5402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1C99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7571684" y="6483773"/>
            <a:ext cx="1458297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 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304800" y="2914650"/>
            <a:ext cx="35847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4624612" y="1858449"/>
            <a:ext cx="2444699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body" idx="2"/>
          </p:nvPr>
        </p:nvSpPr>
        <p:spPr>
          <a:xfrm>
            <a:off x="7209514" y="1858449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body" idx="3"/>
          </p:nvPr>
        </p:nvSpPr>
        <p:spPr>
          <a:xfrm>
            <a:off x="4624612" y="2400625"/>
            <a:ext cx="2444699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body" idx="4"/>
          </p:nvPr>
        </p:nvSpPr>
        <p:spPr>
          <a:xfrm>
            <a:off x="7209514" y="2400625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body" idx="5"/>
          </p:nvPr>
        </p:nvSpPr>
        <p:spPr>
          <a:xfrm>
            <a:off x="4624612" y="2955016"/>
            <a:ext cx="2444699" cy="539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body" idx="6"/>
          </p:nvPr>
        </p:nvSpPr>
        <p:spPr>
          <a:xfrm>
            <a:off x="7209514" y="2955016"/>
            <a:ext cx="1447200" cy="539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body" idx="7"/>
          </p:nvPr>
        </p:nvSpPr>
        <p:spPr>
          <a:xfrm>
            <a:off x="4624612" y="3509407"/>
            <a:ext cx="2444699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body" idx="8"/>
          </p:nvPr>
        </p:nvSpPr>
        <p:spPr>
          <a:xfrm>
            <a:off x="7209514" y="3509407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body" idx="9"/>
          </p:nvPr>
        </p:nvSpPr>
        <p:spPr>
          <a:xfrm>
            <a:off x="4624612" y="4063798"/>
            <a:ext cx="2444699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body" idx="13"/>
          </p:nvPr>
        </p:nvSpPr>
        <p:spPr>
          <a:xfrm>
            <a:off x="7209514" y="406379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body" idx="14"/>
          </p:nvPr>
        </p:nvSpPr>
        <p:spPr>
          <a:xfrm>
            <a:off x="4624612" y="4618185"/>
            <a:ext cx="2444699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body" idx="15"/>
          </p:nvPr>
        </p:nvSpPr>
        <p:spPr>
          <a:xfrm>
            <a:off x="7209514" y="4618185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6" name="Shape 2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99" cy="1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Bleed Image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355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599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0" y="6330471"/>
            <a:ext cx="9153000" cy="5402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7571684" y="6483773"/>
            <a:ext cx="1458297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 </a:t>
            </a:r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99" cy="1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_CA Green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0" y="6330471"/>
            <a:ext cx="9153000" cy="540298"/>
          </a:xfrm>
          <a:prstGeom prst="rect">
            <a:avLst/>
          </a:prstGeom>
          <a:solidFill>
            <a:srgbClr val="1C996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Shape 276"/>
          <p:cNvSpPr txBox="1"/>
          <p:nvPr/>
        </p:nvSpPr>
        <p:spPr>
          <a:xfrm>
            <a:off x="7571684" y="6483773"/>
            <a:ext cx="1458297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  <a:t>‹#›</a:t>
            </a:fld>
            <a:r>
              <a:rPr lang="en-US" sz="1000" b="0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  <a:t> </a:t>
            </a:r>
          </a:p>
        </p:txBody>
      </p:sp>
      <p:pic>
        <p:nvPicPr>
          <p:cNvPr id="277" name="Shape 2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99" cy="16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503298"/>
            <a:ext cx="1746599" cy="1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_CA and SAP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0" y="6330471"/>
            <a:ext cx="9153000" cy="5402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x="7571684" y="6483773"/>
            <a:ext cx="1458297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 </a:t>
            </a:r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33798"/>
            <a:ext cx="3057299" cy="13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1" y="394130"/>
            <a:ext cx="2235300" cy="2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3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9B0AC"/>
          </a:solidFill>
          <a:ln>
            <a:noFill/>
          </a:ln>
          <a:effectLst>
            <a:outerShdw blurRad="39999" dist="23000" dir="5400000" rotWithShape="0">
              <a:srgbClr val="000000">
                <a:alpha val="3372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5"/>
          <p:cNvSpPr txBox="1"/>
          <p:nvPr/>
        </p:nvSpPr>
        <p:spPr>
          <a:xfrm>
            <a:off x="115456" y="2306250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36" name="Shape 36"/>
          <p:cNvSpPr txBox="1"/>
          <p:nvPr/>
        </p:nvSpPr>
        <p:spPr>
          <a:xfrm>
            <a:off x="115456" y="2952691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37" name="Shape 37"/>
          <p:cNvSpPr txBox="1"/>
          <p:nvPr/>
        </p:nvSpPr>
        <p:spPr>
          <a:xfrm>
            <a:off x="115456" y="2306250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115456" y="2952691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16564" y="2829675"/>
            <a:ext cx="8620551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2" y="394130"/>
            <a:ext cx="2235199" cy="210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304800" y="279394"/>
            <a:ext cx="8534399" cy="111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038597" cy="455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355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body" idx="2"/>
          </p:nvPr>
        </p:nvSpPr>
        <p:spPr>
          <a:xfrm>
            <a:off x="4496019" y="1603770"/>
            <a:ext cx="4026000" cy="45512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355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0" y="6330471"/>
            <a:ext cx="9153000" cy="5402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7571684" y="6483773"/>
            <a:ext cx="1458297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 </a:t>
            </a:r>
          </a:p>
        </p:txBody>
      </p:sp>
      <p:sp>
        <p:nvSpPr>
          <p:cNvPr id="290" name="Shape 290"/>
          <p:cNvSpPr/>
          <p:nvPr/>
        </p:nvSpPr>
        <p:spPr>
          <a:xfrm>
            <a:off x="3542585" y="6519775"/>
            <a:ext cx="1906799" cy="175499"/>
          </a:xfrm>
          <a:prstGeom prst="rect">
            <a:avLst/>
          </a:prstGeom>
          <a:noFill/>
          <a:ln>
            <a:noFill/>
          </a:ln>
          <a:effectLst>
            <a:outerShdw blurRad="39999" dist="23000" dir="5400000" rotWithShape="0">
              <a:srgbClr val="000000">
                <a:alpha val="3372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and Text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/>
          </p:cNvSpPr>
          <p:nvPr>
            <p:ph type="pic" idx="2"/>
          </p:nvPr>
        </p:nvSpPr>
        <p:spPr>
          <a:xfrm>
            <a:off x="4673600" y="1600200"/>
            <a:ext cx="40131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09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355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body" idx="3"/>
          </p:nvPr>
        </p:nvSpPr>
        <p:spPr>
          <a:xfrm>
            <a:off x="4673600" y="5646676"/>
            <a:ext cx="4013100" cy="479398"/>
          </a:xfrm>
          <a:prstGeom prst="rect">
            <a:avLst/>
          </a:prstGeom>
          <a:solidFill>
            <a:srgbClr val="FFFFFF">
              <a:alpha val="47450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0" y="6330471"/>
            <a:ext cx="9153000" cy="5402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 txBox="1"/>
          <p:nvPr/>
        </p:nvSpPr>
        <p:spPr>
          <a:xfrm>
            <a:off x="7571684" y="6483773"/>
            <a:ext cx="1458297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 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Images and Text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/>
          </p:cNvSpPr>
          <p:nvPr>
            <p:ph type="pic" idx="2"/>
          </p:nvPr>
        </p:nvSpPr>
        <p:spPr>
          <a:xfrm>
            <a:off x="4673600" y="3892046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" name="Shape 300"/>
          <p:cNvSpPr>
            <a:spLocks noGrp="1"/>
          </p:cNvSpPr>
          <p:nvPr>
            <p:ph type="pic" idx="3"/>
          </p:nvPr>
        </p:nvSpPr>
        <p:spPr>
          <a:xfrm>
            <a:off x="4673600" y="1600200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09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355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3" name="Shape 303"/>
          <p:cNvSpPr txBox="1">
            <a:spLocks noGrp="1"/>
          </p:cNvSpPr>
          <p:nvPr>
            <p:ph type="body" idx="4"/>
          </p:nvPr>
        </p:nvSpPr>
        <p:spPr>
          <a:xfrm>
            <a:off x="4673600" y="5646676"/>
            <a:ext cx="4057798" cy="479398"/>
          </a:xfrm>
          <a:prstGeom prst="rect">
            <a:avLst/>
          </a:prstGeom>
          <a:solidFill>
            <a:srgbClr val="FFFFFF">
              <a:alpha val="47450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5"/>
          </p:nvPr>
        </p:nvSpPr>
        <p:spPr>
          <a:xfrm>
            <a:off x="4673600" y="3354830"/>
            <a:ext cx="4013100" cy="479398"/>
          </a:xfrm>
          <a:prstGeom prst="rect">
            <a:avLst/>
          </a:prstGeom>
          <a:solidFill>
            <a:srgbClr val="FFFFFF">
              <a:alpha val="47450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0" y="6330471"/>
            <a:ext cx="9153000" cy="5402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Shape 306"/>
          <p:cNvSpPr txBox="1"/>
          <p:nvPr/>
        </p:nvSpPr>
        <p:spPr>
          <a:xfrm>
            <a:off x="7571684" y="6483773"/>
            <a:ext cx="1458297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 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Images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/>
          </p:cNvSpPr>
          <p:nvPr>
            <p:ph type="pic" idx="2"/>
          </p:nvPr>
        </p:nvSpPr>
        <p:spPr>
          <a:xfrm>
            <a:off x="4683119" y="1600200"/>
            <a:ext cx="4003798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4683119" y="5646676"/>
            <a:ext cx="4003798" cy="479398"/>
          </a:xfrm>
          <a:prstGeom prst="rect">
            <a:avLst/>
          </a:prstGeom>
          <a:solidFill>
            <a:srgbClr val="FFFFFF">
              <a:alpha val="47450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1" name="Shape 311"/>
          <p:cNvSpPr>
            <a:spLocks noGrp="1"/>
          </p:cNvSpPr>
          <p:nvPr>
            <p:ph type="pic" idx="3"/>
          </p:nvPr>
        </p:nvSpPr>
        <p:spPr>
          <a:xfrm>
            <a:off x="304801" y="1600200"/>
            <a:ext cx="4225798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body" idx="4"/>
          </p:nvPr>
        </p:nvSpPr>
        <p:spPr>
          <a:xfrm>
            <a:off x="304800" y="5646676"/>
            <a:ext cx="4225798" cy="479398"/>
          </a:xfrm>
          <a:prstGeom prst="rect">
            <a:avLst/>
          </a:prstGeom>
          <a:solidFill>
            <a:srgbClr val="FFFFFF">
              <a:alpha val="47450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0" y="6330471"/>
            <a:ext cx="9153000" cy="5402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Shape 314"/>
          <p:cNvSpPr txBox="1"/>
          <p:nvPr/>
        </p:nvSpPr>
        <p:spPr>
          <a:xfrm>
            <a:off x="7571684" y="6483773"/>
            <a:ext cx="1458297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 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ur Images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/>
          </p:cNvSpPr>
          <p:nvPr>
            <p:ph type="pic" idx="2"/>
          </p:nvPr>
        </p:nvSpPr>
        <p:spPr>
          <a:xfrm>
            <a:off x="4530721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7" name="Shape 317"/>
          <p:cNvSpPr>
            <a:spLocks noGrp="1"/>
          </p:cNvSpPr>
          <p:nvPr>
            <p:ph type="pic" idx="3"/>
          </p:nvPr>
        </p:nvSpPr>
        <p:spPr>
          <a:xfrm>
            <a:off x="4533898" y="1600200"/>
            <a:ext cx="4152897" cy="223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Shape 318"/>
          <p:cNvSpPr>
            <a:spLocks noGrp="1"/>
          </p:cNvSpPr>
          <p:nvPr>
            <p:ph type="pic" idx="4"/>
          </p:nvPr>
        </p:nvSpPr>
        <p:spPr>
          <a:xfrm>
            <a:off x="304800" y="1600200"/>
            <a:ext cx="4159198" cy="223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Shape 319"/>
          <p:cNvSpPr>
            <a:spLocks noGrp="1"/>
          </p:cNvSpPr>
          <p:nvPr>
            <p:ph type="pic" idx="5"/>
          </p:nvPr>
        </p:nvSpPr>
        <p:spPr>
          <a:xfrm>
            <a:off x="307975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4533898" y="5646676"/>
            <a:ext cx="4152897" cy="479398"/>
          </a:xfrm>
          <a:prstGeom prst="rect">
            <a:avLst/>
          </a:prstGeom>
          <a:solidFill>
            <a:srgbClr val="FFFFFF">
              <a:alpha val="47450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body" idx="6"/>
          </p:nvPr>
        </p:nvSpPr>
        <p:spPr>
          <a:xfrm>
            <a:off x="304800" y="5646676"/>
            <a:ext cx="4159198" cy="479398"/>
          </a:xfrm>
          <a:prstGeom prst="rect">
            <a:avLst/>
          </a:prstGeom>
          <a:solidFill>
            <a:srgbClr val="FFFFFF">
              <a:alpha val="47450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type="body" idx="7"/>
          </p:nvPr>
        </p:nvSpPr>
        <p:spPr>
          <a:xfrm>
            <a:off x="4530721" y="3354830"/>
            <a:ext cx="4156200" cy="479398"/>
          </a:xfrm>
          <a:prstGeom prst="rect">
            <a:avLst/>
          </a:prstGeom>
          <a:solidFill>
            <a:srgbClr val="FFFFFF">
              <a:alpha val="47450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body" idx="8"/>
          </p:nvPr>
        </p:nvSpPr>
        <p:spPr>
          <a:xfrm>
            <a:off x="304801" y="3354830"/>
            <a:ext cx="4159198" cy="479398"/>
          </a:xfrm>
          <a:prstGeom prst="rect">
            <a:avLst/>
          </a:prstGeom>
          <a:solidFill>
            <a:srgbClr val="FFFFFF">
              <a:alpha val="47450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5" name="Shape 325"/>
          <p:cNvSpPr/>
          <p:nvPr/>
        </p:nvSpPr>
        <p:spPr>
          <a:xfrm>
            <a:off x="0" y="6330471"/>
            <a:ext cx="9153000" cy="5402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Shape 326"/>
          <p:cNvSpPr txBox="1"/>
          <p:nvPr/>
        </p:nvSpPr>
        <p:spPr>
          <a:xfrm>
            <a:off x="7571684" y="6483773"/>
            <a:ext cx="1458297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_CA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 </a:t>
            </a:r>
          </a:p>
        </p:txBody>
      </p:sp>
      <p:pic>
        <p:nvPicPr>
          <p:cNvPr id="44" name="Shape 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03" cy="16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Pag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 </a:t>
            </a:r>
          </a:p>
        </p:txBody>
      </p:sp>
      <p:pic>
        <p:nvPicPr>
          <p:cNvPr id="49" name="Shape 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03" cy="16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2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4646"/>
          </a:solidFill>
          <a:ln>
            <a:noFill/>
          </a:ln>
          <a:effectLst>
            <a:outerShdw blurRad="39999" dist="23000" dir="5400000" rotWithShape="0">
              <a:srgbClr val="000000">
                <a:alpha val="3372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Shape 52"/>
          <p:cNvSpPr txBox="1"/>
          <p:nvPr/>
        </p:nvSpPr>
        <p:spPr>
          <a:xfrm>
            <a:off x="115456" y="2306250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53" name="Shape 53"/>
          <p:cNvSpPr txBox="1"/>
          <p:nvPr/>
        </p:nvSpPr>
        <p:spPr>
          <a:xfrm>
            <a:off x="115456" y="2952691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54" name="Shape 54"/>
          <p:cNvSpPr txBox="1"/>
          <p:nvPr/>
        </p:nvSpPr>
        <p:spPr>
          <a:xfrm>
            <a:off x="115456" y="2306250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55" name="Shape 55"/>
          <p:cNvSpPr txBox="1"/>
          <p:nvPr/>
        </p:nvSpPr>
        <p:spPr>
          <a:xfrm>
            <a:off x="115456" y="2952691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216564" y="2829675"/>
            <a:ext cx="8620551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2" y="394130"/>
            <a:ext cx="2235199" cy="210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04800" y="1417637"/>
            <a:ext cx="4192588" cy="5977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304800" y="2015408"/>
            <a:ext cx="4192588" cy="41266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15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222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4645025" y="1417637"/>
            <a:ext cx="4194174" cy="6324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4645025" y="2050046"/>
            <a:ext cx="4194174" cy="409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15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222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Allerta"/>
                <a:ea typeface="Allerta"/>
                <a:cs typeface="Allerta"/>
                <a:sym typeface="Allerta"/>
              </a:rPr>
              <a:t> </a:t>
            </a:r>
          </a:p>
        </p:txBody>
      </p:sp>
      <p:sp>
        <p:nvSpPr>
          <p:cNvPr id="66" name="Shape 66">
            <a:hlinkClick r:id="rId2"/>
          </p:cNvPr>
          <p:cNvSpPr/>
          <p:nvPr/>
        </p:nvSpPr>
        <p:spPr>
          <a:xfrm>
            <a:off x="3542585" y="6519775"/>
            <a:ext cx="1906868" cy="175585"/>
          </a:xfrm>
          <a:prstGeom prst="rect">
            <a:avLst/>
          </a:prstGeom>
          <a:noFill/>
          <a:ln>
            <a:noFill/>
          </a:ln>
          <a:effectLst>
            <a:outerShdw blurRad="39999" dist="23000" dir="5400000" rotWithShape="0">
              <a:srgbClr val="000000">
                <a:alpha val="3372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A 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3339153" y="2950713"/>
            <a:ext cx="5497218" cy="8848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3339151" y="3835562"/>
            <a:ext cx="5497218" cy="7924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/>
          <p:nvPr/>
        </p:nvSpPr>
        <p:spPr>
          <a:xfrm>
            <a:off x="0" y="1746249"/>
            <a:ext cx="9144000" cy="111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304800" y="1857374"/>
            <a:ext cx="2752483" cy="31591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65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222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199" cy="210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15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222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355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279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achievethecore.org/aligned/at-the-foundation-of-foundational-skills-structured-phonics/" TargetMode="External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chievethecore.org/category/411/ela-literacy-lessons?filter_cat=1153&amp;sort=name" TargetMode="External"/><Relationship Id="rId5" Type="http://schemas.openxmlformats.org/officeDocument/2006/relationships/hyperlink" Target="http://achievethecore.org/page/2756/fluency-resources" TargetMode="External"/><Relationship Id="rId4" Type="http://schemas.openxmlformats.org/officeDocument/2006/relationships/hyperlink" Target="http://achievethecore.org/aligned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timrasinski.com/presentations/fry_600_instant_phrases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buff.ly/2nn1cO2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%20http:/achievethecore.org/page/2799/a-different-look-at-the-causes-of-the-achievement-gap-in-reading-2015-aug-webinar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chievethecore.org/page/2835/rigor-in-math-why-rigor-doesn-t-mean-harder-2016-march-webinar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fann@studentsachieve.net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achievethecore.org" TargetMode="External"/><Relationship Id="rId5" Type="http://schemas.openxmlformats.org/officeDocument/2006/relationships/hyperlink" Target="http://achievethecore.org/ca-signup" TargetMode="External"/><Relationship Id="rId4" Type="http://schemas.openxmlformats.org/officeDocument/2006/relationships/hyperlink" Target="mailto:jfunderburk@studentsachieven.ne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/>
        </p:nvSpPr>
        <p:spPr>
          <a:xfrm>
            <a:off x="-2518771" y="503655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Shape 333"/>
          <p:cNvSpPr txBox="1">
            <a:spLocks noGrp="1"/>
          </p:cNvSpPr>
          <p:nvPr>
            <p:ph type="ctrTitle"/>
          </p:nvPr>
        </p:nvSpPr>
        <p:spPr>
          <a:xfrm>
            <a:off x="219316" y="2982072"/>
            <a:ext cx="8619880" cy="8503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1">
                <a:solidFill>
                  <a:srgbClr val="575757"/>
                </a:solidFill>
              </a:rPr>
              <a:t>Building Fluent Readers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endParaRPr sz="2800" b="0" i="0" u="none" strike="noStrike" cap="none">
              <a:solidFill>
                <a:srgbClr val="50514F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334" name="Shape 334"/>
          <p:cNvSpPr txBox="1">
            <a:spLocks noGrp="1"/>
          </p:cNvSpPr>
          <p:nvPr>
            <p:ph type="subTitle" idx="1"/>
          </p:nvPr>
        </p:nvSpPr>
        <p:spPr>
          <a:xfrm>
            <a:off x="219317" y="3832457"/>
            <a:ext cx="8619878" cy="7924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Lucida Sans"/>
                <a:ea typeface="Lucida Sans"/>
                <a:cs typeface="Lucida Sans"/>
                <a:sym typeface="Lucida Sans"/>
              </a:rPr>
              <a:t>Core Advocates Monthly Webinar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US">
                <a:solidFill>
                  <a:srgbClr val="575757"/>
                </a:solidFill>
              </a:rPr>
              <a:t>April 5, 2017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3590432" y="5448560"/>
            <a:ext cx="5343860" cy="90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rgbClr val="575757"/>
                </a:solidFill>
                <a:latin typeface="Lucida Sans"/>
                <a:ea typeface="Lucida Sans"/>
                <a:cs typeface="Lucida Sans"/>
                <a:sym typeface="Lucida Sans"/>
              </a:rPr>
              <a:t>The webinar will begin shortly.  You may wish to download the handouts (check the tab on your webinar control panel) while you wait.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216564" y="2416482"/>
            <a:ext cx="8620551" cy="16767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 sz="2400">
                <a:solidFill>
                  <a:srgbClr val="FFFFFF"/>
                </a:solidFill>
              </a:rPr>
              <a:t>What is fluency and why is it important?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What is fluency?</a:t>
            </a:r>
          </a:p>
        </p:txBody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0">
              <a:spcBef>
                <a:spcPts val="0"/>
              </a:spcBef>
              <a:buNone/>
            </a:pPr>
            <a:r>
              <a:rPr lang="en-US"/>
              <a:t>The ability to read grade level text with accuracy, automaticity and expression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marL="342900" lvl="0" indent="114300">
              <a:spcBef>
                <a:spcPts val="0"/>
              </a:spcBef>
              <a:buNone/>
            </a:pPr>
            <a:r>
              <a:rPr lang="en-US"/>
              <a:t>Grade level! </a:t>
            </a:r>
          </a:p>
        </p:txBody>
      </p:sp>
      <p:pic>
        <p:nvPicPr>
          <p:cNvPr id="407" name="Shape 407" descr="image-20160114-10409-jsq94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5999" y="3085328"/>
            <a:ext cx="5033051" cy="24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Why is fluency important?</a:t>
            </a:r>
          </a:p>
        </p:txBody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304800" y="1418540"/>
            <a:ext cx="85725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-US"/>
              <a:t>Reading too slowly makes comprehension far more difficult--especially with complex text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457200" lvl="0" indent="-228600">
              <a:spcBef>
                <a:spcPts val="0"/>
              </a:spcBef>
            </a:pPr>
            <a:r>
              <a:rPr lang="en-US"/>
              <a:t>Poor word recognition makes comprehension far more difficult 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457200" lvl="0" indent="-228600">
              <a:spcBef>
                <a:spcPts val="0"/>
              </a:spcBef>
            </a:pPr>
            <a:r>
              <a:rPr lang="en-US"/>
              <a:t>The combination makes comprehension even more difficult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457200" lvl="0" indent="-228600">
              <a:spcBef>
                <a:spcPts val="0"/>
              </a:spcBef>
            </a:pPr>
            <a:r>
              <a:rPr lang="en-US"/>
              <a:t>Research shows a college- and career-ready student learns 2500-3000 words a year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457200" lvl="0" indent="-228600">
              <a:spcBef>
                <a:spcPts val="0"/>
              </a:spcBef>
            </a:pPr>
            <a:r>
              <a:rPr lang="en-US"/>
              <a:t>Affects ALL subjects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Accumaticity and how it connects to fluency</a:t>
            </a:r>
          </a:p>
        </p:txBody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Accumaticity = wcpm (words correct per minute)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-	Without accumaticity fluency is impossible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-	Accumaticity is necessary but not sufficient to be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    fluent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pic>
        <p:nvPicPr>
          <p:cNvPr id="422" name="Shape 422" descr="pexels-photo-4627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4275" y="4059224"/>
            <a:ext cx="2890026" cy="19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title"/>
          </p:nvPr>
        </p:nvSpPr>
        <p:spPr>
          <a:xfrm>
            <a:off x="216564" y="2454408"/>
            <a:ext cx="8620500" cy="15178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/>
              <a:t>Poll</a:t>
            </a: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/>
              <a:t>How many listeners work within the following grade bands?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1433875" y="3972235"/>
            <a:ext cx="6301579" cy="5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llerta"/>
              <a:buNone/>
            </a:pPr>
            <a:r>
              <a:rPr lang="en-US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</a:rPr>
              <a:t>Please use the poll to select your answer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title"/>
          </p:nvPr>
        </p:nvSpPr>
        <p:spPr>
          <a:xfrm>
            <a:off x="216564" y="2454408"/>
            <a:ext cx="8620500" cy="151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Question o</a:t>
            </a:r>
            <a:r>
              <a:rPr lang="en-US"/>
              <a:t>r Poll</a:t>
            </a: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/>
              <a:t>Do you have a fluency routine in your setting? </a:t>
            </a: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sp>
        <p:nvSpPr>
          <p:cNvPr id="436" name="Shape 436"/>
          <p:cNvSpPr txBox="1"/>
          <p:nvPr/>
        </p:nvSpPr>
        <p:spPr>
          <a:xfrm>
            <a:off x="1433875" y="3972235"/>
            <a:ext cx="6301500" cy="5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llerta"/>
              <a:buNone/>
            </a:pPr>
            <a:r>
              <a:rPr lang="en-US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</a:rPr>
              <a:t>Please use the poll to select your answer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xfrm>
            <a:off x="216564" y="2829675"/>
            <a:ext cx="8620500" cy="868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rgbClr val="FFFFFF"/>
                </a:solidFill>
              </a:rPr>
              <a:t>How can teachers support students’ fluency?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title"/>
          </p:nvPr>
        </p:nvSpPr>
        <p:spPr>
          <a:xfrm>
            <a:off x="216575" y="2065100"/>
            <a:ext cx="6021600" cy="344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Special Guest Core Advocate: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/>
              <a:t>Lorraine Griffith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 i="1"/>
              <a:t>Classroom Teacher K, 4, 5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 i="1"/>
              <a:t>Reading Specialist K-4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 i="1"/>
              <a:t>(Recently Retired after 27 years)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 i="1"/>
              <a:t>Content Architect, Humanities, Great Minds</a:t>
            </a:r>
          </a:p>
        </p:txBody>
      </p:sp>
      <p:pic>
        <p:nvPicPr>
          <p:cNvPr id="448" name="Shape 4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8950" y="1298237"/>
            <a:ext cx="2737377" cy="205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Classroom Practices to Support Fluency</a:t>
            </a:r>
          </a:p>
        </p:txBody>
      </p:sp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The Practices -- Tim Rasinski’s Readers’ Theater</a:t>
            </a:r>
          </a:p>
          <a:p>
            <a:pPr marL="457200" lvl="0" indent="-228600">
              <a:spcBef>
                <a:spcPts val="0"/>
              </a:spcBef>
            </a:pPr>
            <a:r>
              <a:rPr lang="en-US"/>
              <a:t>Year 1: Readers’ Theater </a:t>
            </a:r>
          </a:p>
          <a:p>
            <a:pPr marL="457200" lvl="0" indent="-228600">
              <a:spcBef>
                <a:spcPts val="0"/>
              </a:spcBef>
            </a:pPr>
            <a:r>
              <a:rPr lang="en-US"/>
              <a:t>Year 2: Readers’ Theater &amp; Timed Reads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Year 3: Readers’ Theater &amp; Monologues, Partner Reading, Timed Reads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Classroom Practices to Support Fluency</a:t>
            </a:r>
          </a:p>
        </p:txBody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rgbClr val="000000"/>
              </a:buClr>
              <a:buSzPct val="50000"/>
              <a:buNone/>
            </a:pPr>
            <a:r>
              <a:rPr lang="en-US"/>
              <a:t>The Impact (3 year study)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Joyful Rigor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1.17 year gain to 2.87 years gain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22% to 93% on grade level at end of grade 4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rgbClr val="575757"/>
                </a:solidFill>
                <a:latin typeface="Lucida Sans"/>
                <a:ea typeface="Lucida Sans"/>
                <a:cs typeface="Lucida Sans"/>
                <a:sym typeface="Lucida Sans"/>
              </a:rPr>
              <a:t>Introductions</a:t>
            </a:r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US" sz="2200" b="0" i="0" u="none" strike="noStrike" cap="none" dirty="0">
                <a:solidFill>
                  <a:srgbClr val="575757"/>
                </a:solidFill>
                <a:latin typeface="Lucida Sans"/>
                <a:ea typeface="Lucida Sans"/>
                <a:cs typeface="Lucida Sans"/>
                <a:sym typeface="Lucida Sans"/>
              </a:rPr>
              <a:t>Your hosts from the Field Impact Team</a:t>
            </a:r>
          </a:p>
          <a:p>
            <a:pPr marL="457200" marR="0" lvl="0" indent="-368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llerta"/>
              <a:buChar char="•"/>
            </a:pPr>
            <a:r>
              <a:rPr lang="en-US" sz="2200" b="0" i="0" u="none" strike="noStrike" cap="none" dirty="0">
                <a:solidFill>
                  <a:srgbClr val="575757"/>
                </a:solidFill>
                <a:latin typeface="Lucida Sans"/>
                <a:ea typeface="Lucida Sans"/>
                <a:cs typeface="Lucida Sans"/>
                <a:sym typeface="Lucida Sans"/>
              </a:rPr>
              <a:t>Sandra Alberti, Director</a:t>
            </a:r>
          </a:p>
          <a:p>
            <a:pPr marL="457200" marR="0" lvl="0" indent="-368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llerta"/>
              <a:buChar char="•"/>
            </a:pPr>
            <a:r>
              <a:rPr lang="en-US" sz="2200" b="0" i="0" u="none" strike="noStrike" cap="none" dirty="0">
                <a:solidFill>
                  <a:srgbClr val="575757"/>
                </a:solidFill>
                <a:latin typeface="Lucida Sans"/>
                <a:ea typeface="Lucida Sans"/>
                <a:cs typeface="Lucida Sans"/>
                <a:sym typeface="Lucida Sans"/>
              </a:rPr>
              <a:t>Janelle Fann, Project Manager</a:t>
            </a:r>
          </a:p>
          <a:p>
            <a:pPr marL="457200" marR="0" lvl="0" indent="-368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llerta"/>
              <a:buChar char="•"/>
            </a:pPr>
            <a:r>
              <a:rPr lang="en-US" sz="2200" b="0" i="0" u="none" strike="noStrike" cap="none" dirty="0">
                <a:solidFill>
                  <a:srgbClr val="575757"/>
                </a:solidFill>
                <a:latin typeface="Lucida Sans"/>
                <a:ea typeface="Lucida Sans"/>
                <a:cs typeface="Lucida Sans"/>
                <a:sym typeface="Lucida Sans"/>
              </a:rPr>
              <a:t>Jennie Beltramini, Teacher Engagement Manager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rgbClr val="575757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rgbClr val="575757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rgbClr val="575757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US" sz="2200" b="0" i="0" u="none" strike="noStrike" cap="none" dirty="0">
                <a:solidFill>
                  <a:srgbClr val="575757"/>
                </a:solidFill>
                <a:latin typeface="Lucida Sans"/>
                <a:ea typeface="Lucida Sans"/>
                <a:cs typeface="Lucida Sans"/>
                <a:sym typeface="Lucida Sans"/>
              </a:rPr>
              <a:t>This Month’s Guests</a:t>
            </a:r>
          </a:p>
          <a:p>
            <a: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llerta"/>
              <a:buChar char="•"/>
            </a:pPr>
            <a:r>
              <a:rPr lang="en-US" dirty="0">
                <a:latin typeface="Lucida Sans" panose="020B0602030504020204" pitchFamily="34" charset="0"/>
              </a:rPr>
              <a:t>David Liben, SAP</a:t>
            </a:r>
          </a:p>
          <a:p>
            <a: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llerta"/>
              <a:buChar char="•"/>
            </a:pPr>
            <a:r>
              <a:rPr lang="en-US" dirty="0">
                <a:latin typeface="Lucida Sans" panose="020B0602030504020204" pitchFamily="34" charset="0"/>
              </a:rPr>
              <a:t>Lorraine Griffith, Core Advocate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rgbClr val="595959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457200" marR="0" lvl="1" indent="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rial"/>
              <a:buNone/>
            </a:pPr>
            <a:endParaRPr sz="1850" b="0" i="0" u="none" strike="noStrike" cap="none" dirty="0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742950" marR="0" lvl="1" indent="-1714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rial"/>
              <a:buNone/>
            </a:pPr>
            <a:endParaRPr sz="1850" b="0" i="0" u="none" strike="noStrike" cap="none" dirty="0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Classroom Practices (con’t)</a:t>
            </a:r>
          </a:p>
        </p:txBody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i="1"/>
              <a:t>Since the study…</a:t>
            </a:r>
          </a:p>
          <a:p>
            <a:pPr marL="457200" lvl="0" indent="0">
              <a:spcBef>
                <a:spcPts val="0"/>
              </a:spcBef>
              <a:buNone/>
            </a:pPr>
            <a:r>
              <a:rPr lang="en-US"/>
              <a:t>Songs</a:t>
            </a:r>
          </a:p>
          <a:p>
            <a:pPr marL="914400" lvl="0" indent="-228600" rtl="0">
              <a:spcBef>
                <a:spcPts val="0"/>
              </a:spcBef>
            </a:pPr>
            <a:r>
              <a:rPr lang="en-US"/>
              <a:t>Rhythm waits for no one</a:t>
            </a:r>
          </a:p>
          <a:p>
            <a:pPr marL="914400" lvl="0" indent="-228600">
              <a:spcBef>
                <a:spcPts val="0"/>
              </a:spcBef>
            </a:pPr>
            <a:r>
              <a:rPr lang="en-US"/>
              <a:t>Great success with English Learners</a:t>
            </a:r>
          </a:p>
          <a:p>
            <a:pPr marL="457200" lvl="0" indent="0">
              <a:spcBef>
                <a:spcPts val="0"/>
              </a:spcBef>
              <a:buNone/>
            </a:pPr>
            <a:r>
              <a:rPr lang="en-US"/>
              <a:t>Poetry </a:t>
            </a:r>
          </a:p>
          <a:p>
            <a:pPr marL="914400" lvl="0" indent="-228600" rtl="0">
              <a:spcBef>
                <a:spcPts val="0"/>
              </a:spcBef>
            </a:pPr>
            <a:r>
              <a:rPr lang="en-US"/>
              <a:t>“Read to the Punctuation”</a:t>
            </a:r>
          </a:p>
          <a:p>
            <a:pPr marL="914400" lvl="0" indent="-228600" rtl="0">
              <a:spcBef>
                <a:spcPts val="0"/>
              </a:spcBef>
            </a:pPr>
            <a:r>
              <a:rPr lang="en-US"/>
              <a:t>FUN!</a:t>
            </a:r>
          </a:p>
          <a:p>
            <a:pPr marL="914400" lvl="0" indent="-228600">
              <a:spcBef>
                <a:spcPts val="0"/>
              </a:spcBef>
            </a:pPr>
            <a:r>
              <a:rPr lang="en-US"/>
              <a:t>Poems for Two Voices</a:t>
            </a:r>
          </a:p>
          <a:p>
            <a:pPr marL="457200" lvl="0" indent="0">
              <a:spcBef>
                <a:spcPts val="0"/>
              </a:spcBef>
              <a:buNone/>
            </a:pPr>
            <a:r>
              <a:rPr lang="en-US"/>
              <a:t>Passages</a:t>
            </a:r>
          </a:p>
          <a:p>
            <a:pPr marL="914400" lvl="0" indent="-228600" rtl="0">
              <a:spcBef>
                <a:spcPts val="0"/>
              </a:spcBef>
            </a:pPr>
            <a:r>
              <a:rPr lang="en-US"/>
              <a:t>Chosen for multiple purposes</a:t>
            </a:r>
          </a:p>
          <a:p>
            <a:pPr marL="914400" lvl="0" indent="-228600" rtl="0">
              <a:spcBef>
                <a:spcPts val="0"/>
              </a:spcBef>
            </a:pPr>
            <a:r>
              <a:rPr lang="en-US"/>
              <a:t>An </a:t>
            </a:r>
            <a:r>
              <a:rPr lang="en-US" i="1"/>
              <a:t>I Can</a:t>
            </a:r>
            <a:r>
              <a:rPr lang="en-US"/>
              <a:t> attitude</a:t>
            </a:r>
          </a:p>
        </p:txBody>
      </p:sp>
      <p:pic>
        <p:nvPicPr>
          <p:cNvPr id="470" name="Shape 4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1720" y="2187658"/>
            <a:ext cx="2038750" cy="305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How do we get students to fluency? </a:t>
            </a:r>
            <a:br>
              <a:rPr lang="en-US"/>
            </a:br>
            <a:r>
              <a:rPr lang="en-US"/>
              <a:t>Work in early grades</a:t>
            </a:r>
          </a:p>
        </p:txBody>
      </p:sp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304800" y="1266140"/>
            <a:ext cx="85725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marL="457200" lvl="0" indent="-228600">
              <a:spcBef>
                <a:spcPts val="0"/>
              </a:spcBef>
            </a:pPr>
            <a:r>
              <a:rPr lang="en-US"/>
              <a:t>Accumaticity in K-2 is essential!  </a:t>
            </a:r>
          </a:p>
          <a:p>
            <a:pPr marL="457200" lvl="0" indent="0">
              <a:spcBef>
                <a:spcPts val="0"/>
              </a:spcBef>
              <a:buNone/>
            </a:pPr>
            <a:endParaRPr/>
          </a:p>
          <a:p>
            <a:pPr marL="457200" lvl="0" indent="-228600">
              <a:spcBef>
                <a:spcPts val="0"/>
              </a:spcBef>
            </a:pPr>
            <a:r>
              <a:rPr lang="en-US"/>
              <a:t>A student on track to be college- and career-ready should recognize words in .23 seconds.  No hesitation.</a:t>
            </a:r>
          </a:p>
          <a:p>
            <a:pPr marL="457200" lvl="0" indent="0">
              <a:spcBef>
                <a:spcPts val="0"/>
              </a:spcBef>
              <a:buNone/>
            </a:pPr>
            <a:endParaRPr/>
          </a:p>
          <a:p>
            <a:pPr marL="457200" lvl="0" indent="-228600">
              <a:spcBef>
                <a:spcPts val="0"/>
              </a:spcBef>
            </a:pPr>
            <a:r>
              <a:rPr lang="en-US"/>
              <a:t>Recent research on accumaticity -- David D. Paige, in 10 states with more than 10,000 students, between 25%-70% are dysfluent. The higher the grade, the more dysfluent students.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How did we get to this problem? -- Lack of structured phonics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The importance of getting kids fluent before grade 3</a:t>
            </a:r>
          </a:p>
        </p:txBody>
      </p:sp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-US"/>
              <a:t>Text starts to get more complex here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457200" lvl="0" indent="-228600">
              <a:spcBef>
                <a:spcPts val="0"/>
              </a:spcBef>
            </a:pPr>
            <a:r>
              <a:rPr lang="en-US"/>
              <a:t>Dysfluency takes the joy out of reading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If a student is dysfluent... </a:t>
            </a:r>
          </a:p>
        </p:txBody>
      </p:sp>
      <p:pic>
        <p:nvPicPr>
          <p:cNvPr id="485" name="Shape 485" descr="963d4850-6c11-4b8a-84f8-aae8849f9c5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849" y="3385199"/>
            <a:ext cx="3844249" cy="255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 brief mention on time</a:t>
            </a:r>
          </a:p>
        </p:txBody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Research shows students in K-2 require 45-60 minutes per day in foundational skills of print, phonics and fluency</a:t>
            </a:r>
            <a:br>
              <a:rPr lang="en-US"/>
            </a:br>
            <a:endParaRPr lang="en-US"/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An example from a 10th grade history class - primary source documents</a:t>
            </a:r>
            <a:br>
              <a:rPr lang="en-US"/>
            </a:br>
            <a:endParaRPr lang="en-US"/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Fluency can be fixed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>
            <a:spLocks noGrp="1"/>
          </p:cNvSpPr>
          <p:nvPr>
            <p:ph type="title"/>
          </p:nvPr>
        </p:nvSpPr>
        <p:spPr>
          <a:xfrm>
            <a:off x="216564" y="2829675"/>
            <a:ext cx="8620500" cy="86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/>
              <a:t>Which fluency strategies seem doable to start immediately (indicate your grade level)?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 sz="1800"/>
              <a:t>(Please use the Question Box to respond.)</a:t>
            </a:r>
          </a:p>
        </p:txBody>
      </p:sp>
      <p:sp>
        <p:nvSpPr>
          <p:cNvPr id="499" name="Shape 499"/>
          <p:cNvSpPr txBox="1"/>
          <p:nvPr/>
        </p:nvSpPr>
        <p:spPr>
          <a:xfrm>
            <a:off x="1519991" y="4175898"/>
            <a:ext cx="6156927" cy="1015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ucida Sans"/>
              <a:buNone/>
            </a:pPr>
            <a:endParaRPr sz="2000" b="0" i="1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xfrm>
            <a:off x="216564" y="2416482"/>
            <a:ext cx="8620500" cy="16766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 sz="2400">
                <a:solidFill>
                  <a:srgbClr val="FFFFFF"/>
                </a:solidFill>
              </a:rPr>
              <a:t>What resources are available to support this work?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Achieve the Core Resources</a:t>
            </a:r>
          </a:p>
        </p:txBody>
      </p:sp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69850" rtl="0"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US"/>
              <a:t>“</a:t>
            </a:r>
            <a:r>
              <a:rPr lang="en-US" u="sng">
                <a:solidFill>
                  <a:schemeClr val="hlink"/>
                </a:solidFill>
                <a:hlinkClick r:id="rId3"/>
              </a:rPr>
              <a:t>At the Foundation of Foundational Skills: Structured Phonics</a:t>
            </a:r>
            <a:r>
              <a:rPr lang="en-US">
                <a:solidFill>
                  <a:schemeClr val="dk1"/>
                </a:solidFill>
              </a:rPr>
              <a:t>”</a:t>
            </a:r>
            <a:r>
              <a:rPr lang="en-US" b="1">
                <a:solidFill>
                  <a:schemeClr val="dk1"/>
                </a:solidFill>
              </a:rPr>
              <a:t> </a:t>
            </a:r>
            <a:r>
              <a:rPr lang="en-US"/>
              <a:t>on </a:t>
            </a:r>
            <a:r>
              <a:rPr lang="en-US" u="sng">
                <a:solidFill>
                  <a:schemeClr val="accent5"/>
                </a:solidFill>
                <a:hlinkClick r:id="rId4"/>
              </a:rPr>
              <a:t>Aligned</a:t>
            </a:r>
            <a:r>
              <a:rPr lang="en-US"/>
              <a:t> Blog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marL="342900" lvl="0" indent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Fluency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Resources on Achieve the Core</a:t>
            </a:r>
          </a:p>
          <a:p>
            <a:pPr marL="342900" lvl="0" indent="0" rtl="0">
              <a:spcBef>
                <a:spcPts val="0"/>
              </a:spcBef>
              <a:buNone/>
            </a:pPr>
            <a:endParaRPr/>
          </a:p>
          <a:p>
            <a:pPr marL="342900" lvl="0" indent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6"/>
              </a:rPr>
              <a:t>Fluency Packets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r>
              <a:rPr lang="en-US"/>
              <a:t>	</a:t>
            </a:r>
          </a:p>
        </p:txBody>
      </p:sp>
      <p:pic>
        <p:nvPicPr>
          <p:cNvPr id="512" name="Shape 512" descr="ATC_logo_green_square_social (1)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78275" y="3812550"/>
            <a:ext cx="2012074" cy="201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Other Resources</a:t>
            </a:r>
          </a:p>
        </p:txBody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Dr. Edward Fry’s Instant Word List</a:t>
            </a:r>
          </a:p>
          <a:p>
            <a:pPr marL="342900" lvl="0" indent="0" rtl="0">
              <a:spcBef>
                <a:spcPts val="0"/>
              </a:spcBef>
              <a:buNone/>
            </a:pPr>
            <a:endParaRPr/>
          </a:p>
          <a:p>
            <a:pPr marL="342900" lvl="0" indent="0">
              <a:spcBef>
                <a:spcPts val="0"/>
              </a:spcBef>
              <a:buNone/>
            </a:pPr>
            <a:r>
              <a:rPr lang="en-US"/>
              <a:t>Complex Text, including speeches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title"/>
          </p:nvPr>
        </p:nvSpPr>
        <p:spPr>
          <a:xfrm>
            <a:off x="216564" y="2829675"/>
            <a:ext cx="8620551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  <a:t>Questions for </a:t>
            </a:r>
            <a:r>
              <a:rPr lang="en-US">
                <a:latin typeface="Allerta"/>
                <a:ea typeface="Allerta"/>
                <a:cs typeface="Allerta"/>
                <a:sym typeface="Allerta"/>
              </a:rPr>
              <a:t>webinar guests</a:t>
            </a:r>
            <a:r>
              <a:rPr lang="en-US" sz="2800" b="0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  <a:t>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Instructional Advocacy – A Definition</a:t>
            </a:r>
          </a:p>
        </p:txBody>
      </p:sp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13970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139700" marR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Grounded in a firm understanding of the Shifts, educators owning, supporting, and promoting the resources, tools, and practices that create learning environments in which students develop college- and career- readiness.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rgbClr val="575757"/>
                </a:solidFill>
                <a:latin typeface="Lucida Sans"/>
                <a:ea typeface="Lucida Sans"/>
                <a:cs typeface="Lucida Sans"/>
                <a:sym typeface="Lucida Sans"/>
              </a:rPr>
              <a:t>Who are Core Advocates?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575757"/>
                </a:solidFill>
                <a:latin typeface="Lucida Sans"/>
                <a:ea typeface="Lucida Sans"/>
                <a:cs typeface="Lucida Sans"/>
                <a:sym typeface="Lucida Sans"/>
              </a:rPr>
              <a:t>Core Advocates are educators who: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3F3F39"/>
              </a:buClr>
              <a:buSzPct val="74572"/>
              <a:buFont typeface="Arial"/>
              <a:buChar char="–"/>
            </a:pPr>
            <a:r>
              <a:rPr lang="en-US" sz="1850" b="0" i="0" u="none" strike="noStrike" cap="none">
                <a:solidFill>
                  <a:srgbClr val="575757"/>
                </a:solidFill>
                <a:latin typeface="Lucida Sans"/>
                <a:ea typeface="Lucida Sans"/>
                <a:cs typeface="Lucida Sans"/>
                <a:sym typeface="Lucida Sans"/>
              </a:rPr>
              <a:t>Believe in the potential of the CCSS to prepare all students for college and careers;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3F3F39"/>
              </a:buClr>
              <a:buSzPct val="74572"/>
              <a:buFont typeface="Arial"/>
              <a:buChar char="–"/>
            </a:pPr>
            <a:r>
              <a:rPr lang="en-US" sz="1850" b="0" i="0" u="none" strike="noStrike" cap="none">
                <a:solidFill>
                  <a:srgbClr val="575757"/>
                </a:solidFill>
                <a:latin typeface="Lucida Sans"/>
                <a:ea typeface="Lucida Sans"/>
                <a:cs typeface="Lucida Sans"/>
                <a:sym typeface="Lucida Sans"/>
              </a:rPr>
              <a:t>Are eager to support their colleagues and communities in understanding and advocating for the CCSS and CCSS-aligned instruction;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3F3F39"/>
              </a:buClr>
              <a:buSzPct val="74572"/>
              <a:buFont typeface="Arial"/>
              <a:buChar char="–"/>
            </a:pPr>
            <a:r>
              <a:rPr lang="en-US" sz="1850" b="0" i="0" u="none" strike="noStrike" cap="none">
                <a:solidFill>
                  <a:srgbClr val="575757"/>
                </a:solidFill>
                <a:latin typeface="Lucida Sans"/>
                <a:ea typeface="Lucida Sans"/>
                <a:cs typeface="Lucida Sans"/>
                <a:sym typeface="Lucida Sans"/>
              </a:rPr>
              <a:t>Understand and embrace the shifts in instruction and assessment required by the CCSS</a:t>
            </a:r>
          </a:p>
          <a:p>
            <a:pPr marL="742950" marR="0" lvl="1" indent="-1714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rial"/>
              <a:buNone/>
            </a:pPr>
            <a:endParaRPr sz="1850" b="0" i="0" u="none" strike="noStrike" cap="none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pic>
        <p:nvPicPr>
          <p:cNvPr id="350" name="Shape 350" descr="13316_SAP2016_082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4614" y="4204680"/>
            <a:ext cx="3737400" cy="248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</a:rPr>
              <a:t>Tell us about your successes</a:t>
            </a:r>
          </a:p>
        </p:txBody>
      </p:sp>
      <p:pic>
        <p:nvPicPr>
          <p:cNvPr id="537" name="Shape 537" descr="Screen Shot 2016-07-12 at 4.22.08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0832" y="1402869"/>
            <a:ext cx="6839477" cy="4327207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Shape 538"/>
          <p:cNvSpPr txBox="1"/>
          <p:nvPr/>
        </p:nvSpPr>
        <p:spPr>
          <a:xfrm>
            <a:off x="1021850" y="6010675"/>
            <a:ext cx="7278000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/>
              <a:t>www.achievethecore.org/educators-taking-action</a:t>
            </a:r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Book Baskets Project</a:t>
            </a:r>
          </a:p>
        </p:txBody>
      </p:sp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304800" y="1570950"/>
            <a:ext cx="49761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2000">
                <a:solidFill>
                  <a:schemeClr val="dk1"/>
                </a:solidFill>
                <a:highlight>
                  <a:srgbClr val="FFFFFF"/>
                </a:highlight>
              </a:rPr>
              <a:t>Building knowledge builds strong readers -- to do that, students need to read a variety of texts on the same topic. Let us know your favorite topics and titles!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20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Share your favorite topic-based title lists for any grade, any topic</a:t>
            </a:r>
            <a:r>
              <a:rPr lang="en-US" sz="2000">
                <a:solidFill>
                  <a:schemeClr val="dk1"/>
                </a:solidFill>
                <a:highlight>
                  <a:srgbClr val="FFFFFF"/>
                </a:highlight>
              </a:rPr>
              <a:t>.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2000">
                <a:solidFill>
                  <a:schemeClr val="dk1"/>
                </a:solidFill>
                <a:highlight>
                  <a:srgbClr val="FFFFFF"/>
                </a:highlight>
              </a:rPr>
              <a:t>We'll share the best title lists as part of our collection on Pinterest, Facebook and Twitter. Watch for yours!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546" name="Shape 546" descr="Topic Lists.jp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0900" y="1930374"/>
            <a:ext cx="3558300" cy="3807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llerta"/>
              <a:buNone/>
            </a:pPr>
            <a:r>
              <a:rPr lang="en-US" sz="280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</a:rPr>
              <a:t>Special Webinar/Live Twitter Chat next month</a:t>
            </a:r>
          </a:p>
        </p:txBody>
      </p:sp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ct val="100000"/>
              <a:buFont typeface="Allerta"/>
              <a:buChar char="•"/>
            </a:pPr>
            <a:r>
              <a:rPr lang="en-US" sz="2400">
                <a:solidFill>
                  <a:srgbClr val="464646"/>
                </a:solidFill>
              </a:rPr>
              <a:t>Review one of our past webinars: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“A Different Look at the Causes of the Achievement Gap”</a:t>
            </a:r>
            <a:r>
              <a:rPr lang="en-US" sz="2400">
                <a:solidFill>
                  <a:srgbClr val="464646"/>
                </a:solidFill>
              </a:rPr>
              <a:t> with David Liben or 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“Rigor in Math: Why Rigor Doesn’t Mean Harder”</a:t>
            </a:r>
            <a:r>
              <a:rPr lang="en-US" sz="2400">
                <a:solidFill>
                  <a:srgbClr val="464646"/>
                </a:solidFill>
              </a:rPr>
              <a:t> with Marni Greenstein between now and May 3rd.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64646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ct val="100000"/>
              <a:buFont typeface="Lucida Sans"/>
              <a:buChar char="•"/>
            </a:pPr>
            <a:r>
              <a:rPr lang="en-US" sz="2400">
                <a:solidFill>
                  <a:srgbClr val="464646"/>
                </a:solidFill>
              </a:rPr>
              <a:t>Log on to Twitter at 7:00 pm EDT on May 3rd for a live chat about the recording!</a:t>
            </a:r>
          </a:p>
          <a:p>
            <a: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ct val="100000"/>
              <a:buFont typeface="Lucida Sans"/>
            </a:pPr>
            <a:r>
              <a:rPr lang="en-US" sz="2400">
                <a:solidFill>
                  <a:srgbClr val="464646"/>
                </a:solidFill>
                <a:latin typeface="Lucida Sans"/>
                <a:ea typeface="Lucida Sans"/>
                <a:cs typeface="Lucida Sans"/>
                <a:sym typeface="Lucida Sans"/>
              </a:rPr>
              <a:t>#coreadvocates </a:t>
            </a:r>
          </a:p>
          <a:p>
            <a: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ct val="100000"/>
              <a:buFont typeface="Lucida Sans"/>
            </a:pPr>
            <a:r>
              <a:rPr lang="en-US" sz="2400">
                <a:solidFill>
                  <a:srgbClr val="464646"/>
                </a:solidFill>
                <a:latin typeface="Lucida Sans"/>
                <a:ea typeface="Lucida Sans"/>
                <a:cs typeface="Lucida Sans"/>
                <a:sym typeface="Lucida Sans"/>
              </a:rPr>
              <a:t>#MayCA-ELA or #MayCA-math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>
            <a:spLocks noGrp="1"/>
          </p:cNvSpPr>
          <p:nvPr>
            <p:ph type="title"/>
          </p:nvPr>
        </p:nvSpPr>
        <p:spPr>
          <a:xfrm>
            <a:off x="216564" y="2829675"/>
            <a:ext cx="8620551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  <a:t>Thank You!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rgbClr val="575757"/>
                </a:solidFill>
                <a:latin typeface="Allerta"/>
                <a:ea typeface="Allerta"/>
                <a:cs typeface="Allerta"/>
                <a:sym typeface="Allerta"/>
              </a:rPr>
              <a:t>To learn more about </a:t>
            </a:r>
            <a:r>
              <a:rPr lang="en-US" sz="2800" b="0" i="0" u="none" strike="noStrike" cap="none">
                <a:solidFill>
                  <a:srgbClr val="575757"/>
                </a:solidFill>
                <a:latin typeface="Lucida Sans"/>
                <a:ea typeface="Lucida Sans"/>
                <a:cs typeface="Lucida Sans"/>
                <a:sym typeface="Lucida Sans"/>
              </a:rPr>
              <a:t>Core</a:t>
            </a:r>
            <a:r>
              <a:rPr lang="en-US" sz="2800" b="0" i="0" u="none" strike="noStrike" cap="none">
                <a:solidFill>
                  <a:srgbClr val="575757"/>
                </a:solidFill>
                <a:latin typeface="Allerta"/>
                <a:ea typeface="Allerta"/>
                <a:cs typeface="Allerta"/>
                <a:sym typeface="Allerta"/>
              </a:rPr>
              <a:t> Advocates…</a:t>
            </a:r>
          </a:p>
        </p:txBody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75757"/>
                </a:solidFill>
                <a:latin typeface="Allerta"/>
                <a:ea typeface="Allerta"/>
                <a:cs typeface="Allerta"/>
                <a:sym typeface="Allerta"/>
              </a:rPr>
              <a:t>Contact Jennie Beltramini </a:t>
            </a:r>
            <a:r>
              <a:rPr lang="en-US" sz="1800" b="0" i="0" u="none" strike="noStrike" cap="none">
                <a:solidFill>
                  <a:srgbClr val="575757"/>
                </a:solidFill>
                <a:latin typeface="Allerta"/>
                <a:ea typeface="Allerta"/>
                <a:cs typeface="Allerta"/>
                <a:sym typeface="Allerta"/>
              </a:rPr>
              <a:t>(</a:t>
            </a:r>
            <a:r>
              <a:rPr lang="en-US" sz="1800" b="0" i="0" u="sng" strike="noStrike" cap="none">
                <a:solidFill>
                  <a:schemeClr val="hlink"/>
                </a:solidFill>
                <a:latin typeface="Allerta"/>
                <a:ea typeface="Allerta"/>
                <a:cs typeface="Allerta"/>
                <a:sym typeface="Allerta"/>
                <a:hlinkClick r:id="rId3"/>
              </a:rPr>
              <a:t>jbeltramini@studentsachieve.net</a:t>
            </a:r>
            <a:r>
              <a:rPr lang="en-US" sz="1800" b="0" i="0" u="none" strike="noStrike" cap="none">
                <a:solidFill>
                  <a:srgbClr val="575757"/>
                </a:solidFill>
                <a:latin typeface="Allerta"/>
                <a:ea typeface="Allerta"/>
                <a:cs typeface="Allerta"/>
                <a:sym typeface="Allerta"/>
              </a:rPr>
              <a:t> ) </a:t>
            </a:r>
            <a:r>
              <a:rPr lang="en-US" sz="2400" b="0" i="0" u="none" strike="noStrike" cap="none">
                <a:solidFill>
                  <a:srgbClr val="575757"/>
                </a:solidFill>
                <a:latin typeface="Allerta"/>
                <a:ea typeface="Allerta"/>
                <a:cs typeface="Allerta"/>
                <a:sym typeface="Allerta"/>
              </a:rPr>
              <a:t>or Joanie Funderburk </a:t>
            </a:r>
            <a:r>
              <a:rPr lang="en-US" sz="1800" b="0" i="0" u="none" strike="noStrike" cap="none">
                <a:solidFill>
                  <a:srgbClr val="575757"/>
                </a:solidFill>
                <a:latin typeface="Allerta"/>
                <a:ea typeface="Allerta"/>
                <a:cs typeface="Allerta"/>
                <a:sym typeface="Allerta"/>
              </a:rPr>
              <a:t>(</a:t>
            </a:r>
            <a:r>
              <a:rPr lang="en-US" sz="1800" b="0" i="0" u="sng" strike="noStrike" cap="none">
                <a:solidFill>
                  <a:schemeClr val="hlink"/>
                </a:solidFill>
                <a:latin typeface="Allerta"/>
                <a:ea typeface="Allerta"/>
                <a:cs typeface="Allerta"/>
                <a:sym typeface="Allerta"/>
                <a:hlinkClick r:id="rId4"/>
              </a:rPr>
              <a:t>jfunderburk@studentsachieve.net</a:t>
            </a:r>
            <a:r>
              <a:rPr lang="en-US" sz="1800" b="0" i="0" u="none" strike="noStrike" cap="none">
                <a:solidFill>
                  <a:srgbClr val="575757"/>
                </a:solidFill>
                <a:latin typeface="Allerta"/>
                <a:ea typeface="Allerta"/>
                <a:cs typeface="Allerta"/>
                <a:sym typeface="Allerta"/>
              </a:rPr>
              <a:t>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75757"/>
                </a:solidFill>
                <a:latin typeface="Allerta"/>
                <a:ea typeface="Allerta"/>
                <a:cs typeface="Allerta"/>
                <a:sym typeface="Allerta"/>
              </a:rPr>
              <a:t>Complete this survey to join our database (and mailing lists): </a:t>
            </a:r>
            <a:r>
              <a:rPr lang="en-US" sz="1800" u="sng">
                <a:solidFill>
                  <a:schemeClr val="hlink"/>
                </a:solidFill>
                <a:hlinkClick r:id="rId5"/>
              </a:rPr>
              <a:t>http://achievethecore.org/ca-signup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75757"/>
                </a:solidFill>
                <a:latin typeface="Allerta"/>
                <a:ea typeface="Allerta"/>
                <a:cs typeface="Allerta"/>
                <a:sym typeface="Allerta"/>
              </a:rPr>
              <a:t>Visit our website: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Allerta"/>
                <a:ea typeface="Allerta"/>
                <a:cs typeface="Allerta"/>
                <a:sym typeface="Allerta"/>
                <a:hlinkClick r:id="rId6"/>
              </a:rPr>
              <a:t>www.achievethecore.org</a:t>
            </a: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pic>
        <p:nvPicPr>
          <p:cNvPr id="358" name="Shape 358" descr="ATC Header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125" y="3901267"/>
            <a:ext cx="9144000" cy="260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rgbClr val="575757"/>
                </a:solidFill>
                <a:latin typeface="Lucida Sans"/>
                <a:ea typeface="Lucida Sans"/>
                <a:cs typeface="Lucida Sans"/>
                <a:sym typeface="Lucida Sans"/>
              </a:rPr>
              <a:t>Tweet with us</a:t>
            </a:r>
          </a:p>
        </p:txBody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75757"/>
                </a:solidFill>
                <a:latin typeface="Allerta"/>
                <a:ea typeface="Allerta"/>
                <a:cs typeface="Allerta"/>
                <a:sym typeface="Allerta"/>
              </a:rPr>
              <a:t>Please feel free to tweet during and after the webinar using #coreadvocates</a:t>
            </a: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575757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575757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575757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575757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75757"/>
                </a:solidFill>
                <a:latin typeface="Allerta"/>
                <a:ea typeface="Allerta"/>
                <a:cs typeface="Allerta"/>
                <a:sym typeface="Allerta"/>
              </a:rPr>
              <a:t>@achievethecore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575757"/>
                </a:solidFill>
                <a:latin typeface="Allerta"/>
                <a:ea typeface="Allerta"/>
                <a:cs typeface="Allerta"/>
                <a:sym typeface="Allerta"/>
              </a:rPr>
              <a:t>@JoanieFun, @salberti, @JennieBeltro</a:t>
            </a:r>
          </a:p>
        </p:txBody>
      </p:sp>
      <p:pic>
        <p:nvPicPr>
          <p:cNvPr id="365" name="Shape 3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0353" y="2482858"/>
            <a:ext cx="2632800" cy="189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rgbClr val="575757"/>
                </a:solidFill>
                <a:latin typeface="Lucida Sans"/>
                <a:ea typeface="Lucida Sans"/>
                <a:cs typeface="Lucida Sans"/>
                <a:sym typeface="Lucida Sans"/>
              </a:rPr>
              <a:t>Webinar protocols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6044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575757"/>
                </a:solidFill>
                <a:latin typeface="Lucida Sans"/>
                <a:ea typeface="Lucida Sans"/>
                <a:cs typeface="Lucida Sans"/>
                <a:sym typeface="Lucida Sans"/>
              </a:rPr>
              <a:t>During the webinar</a:t>
            </a:r>
          </a:p>
          <a:p>
            <a:pPr marL="45720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Lucida Sans"/>
                <a:ea typeface="Lucida Sans"/>
                <a:cs typeface="Lucida Sans"/>
                <a:sym typeface="Lucida Sans"/>
              </a:rPr>
              <a:t>– Accessing Documents</a:t>
            </a:r>
          </a:p>
          <a:p>
            <a:pPr marL="45720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Lucida Sans"/>
                <a:ea typeface="Lucida Sans"/>
                <a:cs typeface="Lucida Sans"/>
                <a:sym typeface="Lucida Sans"/>
              </a:rPr>
              <a:t>– Questions option</a:t>
            </a:r>
          </a:p>
          <a:p>
            <a:pPr marL="45720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Lucida Sans"/>
                <a:ea typeface="Lucida Sans"/>
                <a:cs typeface="Lucida Sans"/>
                <a:sym typeface="Lucida Sans"/>
              </a:rPr>
              <a:t>– Polling</a:t>
            </a: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575757"/>
                </a:solidFill>
                <a:latin typeface="Lucida Sans"/>
                <a:ea typeface="Lucida Sans"/>
                <a:cs typeface="Lucida Sans"/>
                <a:sym typeface="Lucida Sans"/>
              </a:rPr>
              <a:t>After the webinar</a:t>
            </a:r>
          </a:p>
          <a:p>
            <a:pPr marL="45720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Lucida Sans"/>
                <a:ea typeface="Lucida Sans"/>
                <a:cs typeface="Lucida Sans"/>
                <a:sym typeface="Lucida Sans"/>
              </a:rPr>
              <a:t>– Survey</a:t>
            </a:r>
          </a:p>
          <a:p>
            <a:pPr marL="45720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Lucida Sans"/>
                <a:ea typeface="Lucida Sans"/>
                <a:cs typeface="Lucida Sans"/>
                <a:sym typeface="Lucida Sans"/>
              </a:rPr>
              <a:t>– Access to recorded webinar</a:t>
            </a:r>
          </a:p>
          <a:p>
            <a:pPr marL="800100" marR="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pic>
        <p:nvPicPr>
          <p:cNvPr id="373" name="Shape 3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7275" y="1662100"/>
            <a:ext cx="3524248" cy="3533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Instructional Advocacy – A Definition</a:t>
            </a:r>
          </a:p>
        </p:txBody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13970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39700" marR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Grounded in a firm understanding of the Shifts, educators owning, supporting, and promoting the resources, tools, and practices that create learning environments in which students develop college- and career- readiness.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rgbClr val="575757"/>
                </a:solidFill>
                <a:latin typeface="Lucida Sans"/>
                <a:ea typeface="Lucida Sans"/>
                <a:cs typeface="Lucida Sans"/>
                <a:sym typeface="Lucida Sans"/>
              </a:rPr>
              <a:t>Tell us about your efforts</a:t>
            </a:r>
          </a:p>
        </p:txBody>
      </p:sp>
      <p:pic>
        <p:nvPicPr>
          <p:cNvPr id="386" name="Shape 3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2125" y="1290824"/>
            <a:ext cx="5619750" cy="4476748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Shape 387"/>
          <p:cNvSpPr txBox="1"/>
          <p:nvPr/>
        </p:nvSpPr>
        <p:spPr>
          <a:xfrm>
            <a:off x="1021850" y="6010675"/>
            <a:ext cx="7123800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/>
              <a:t>www.achievethecore.org/educators-taking-action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llerta"/>
              <a:buNone/>
            </a:pPr>
            <a:r>
              <a:rPr lang="en-US" sz="2800">
                <a:solidFill>
                  <a:srgbClr val="575757"/>
                </a:solidFill>
              </a:rPr>
              <a:t>Areas of Focus</a:t>
            </a:r>
            <a:r>
              <a:rPr lang="en-US" sz="2800" b="0" i="0" u="none" strike="noStrike" cap="none">
                <a:solidFill>
                  <a:srgbClr val="575757"/>
                </a:solidFill>
                <a:latin typeface="Lucida Sans"/>
                <a:ea typeface="Lucida Sans"/>
                <a:cs typeface="Lucida Sans"/>
                <a:sym typeface="Lucida Sans"/>
              </a:rPr>
              <a:t> of the </a:t>
            </a:r>
            <a:r>
              <a:rPr lang="en-US" sz="2800">
                <a:solidFill>
                  <a:srgbClr val="575757"/>
                </a:solidFill>
              </a:rPr>
              <a:t>W</a:t>
            </a:r>
            <a:r>
              <a:rPr lang="en-US" sz="2800" b="0" i="0" u="none" strike="noStrike" cap="none">
                <a:solidFill>
                  <a:srgbClr val="575757"/>
                </a:solidFill>
                <a:latin typeface="Lucida Sans"/>
                <a:ea typeface="Lucida Sans"/>
                <a:cs typeface="Lucida Sans"/>
                <a:sym typeface="Lucida Sans"/>
              </a:rPr>
              <a:t>ebinar</a:t>
            </a:r>
          </a:p>
        </p:txBody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Lucida Sans"/>
              <a:buChar char="✓"/>
            </a:pPr>
            <a:r>
              <a:rPr lang="en-US">
                <a:solidFill>
                  <a:schemeClr val="dk2"/>
                </a:solidFill>
              </a:rPr>
              <a:t>What is fluency and why is it important?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rgbClr val="575757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indent="127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Lucida Sans"/>
              <a:buChar char="✓"/>
            </a:pPr>
            <a:r>
              <a:rPr lang="en-US">
                <a:solidFill>
                  <a:schemeClr val="dk2"/>
                </a:solidFill>
              </a:rPr>
              <a:t>What can teachers do about dysfluency?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rgbClr val="575757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indent="127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Lucida Sans"/>
              <a:buChar char="✓"/>
            </a:pPr>
            <a:r>
              <a:rPr lang="en-US">
                <a:solidFill>
                  <a:schemeClr val="dk2"/>
                </a:solidFill>
              </a:rPr>
              <a:t>What tools and resources are available to support this work?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July Webinar New Year's Resolution">
  <a:themeElements>
    <a:clrScheme name="SAP Color Palette">
      <a:dk1>
        <a:srgbClr val="000000"/>
      </a:dk1>
      <a:lt1>
        <a:srgbClr val="FFFFFF"/>
      </a:lt1>
      <a:dk2>
        <a:srgbClr val="454645"/>
      </a:dk2>
      <a:lt2>
        <a:srgbClr val="A6B1AC"/>
      </a:lt2>
      <a:accent1>
        <a:srgbClr val="0E6641"/>
      </a:accent1>
      <a:accent2>
        <a:srgbClr val="15A059"/>
      </a:accent2>
      <a:accent3>
        <a:srgbClr val="E29A08"/>
      </a:accent3>
      <a:accent4>
        <a:srgbClr val="16B1C5"/>
      </a:accent4>
      <a:accent5>
        <a:srgbClr val="396694"/>
      </a:accent5>
      <a:accent6>
        <a:srgbClr val="FB6420"/>
      </a:accent6>
      <a:hlink>
        <a:srgbClr val="396694"/>
      </a:hlink>
      <a:folHlink>
        <a:srgbClr val="16B1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uly Webinar New Year's Resolution">
  <a:themeElements>
    <a:clrScheme name="SAP Color Palette">
      <a:dk1>
        <a:srgbClr val="000000"/>
      </a:dk1>
      <a:lt1>
        <a:srgbClr val="FFFFFF"/>
      </a:lt1>
      <a:dk2>
        <a:srgbClr val="454645"/>
      </a:dk2>
      <a:lt2>
        <a:srgbClr val="A6B1AC"/>
      </a:lt2>
      <a:accent1>
        <a:srgbClr val="0E6641"/>
      </a:accent1>
      <a:accent2>
        <a:srgbClr val="15A059"/>
      </a:accent2>
      <a:accent3>
        <a:srgbClr val="E29A08"/>
      </a:accent3>
      <a:accent4>
        <a:srgbClr val="16B1C5"/>
      </a:accent4>
      <a:accent5>
        <a:srgbClr val="396694"/>
      </a:accent5>
      <a:accent6>
        <a:srgbClr val="FB6420"/>
      </a:accent6>
      <a:hlink>
        <a:srgbClr val="396694"/>
      </a:hlink>
      <a:folHlink>
        <a:srgbClr val="16B1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1027</Words>
  <Application>Microsoft Office PowerPoint</Application>
  <PresentationFormat>On-screen Show (4:3)</PresentationFormat>
  <Paragraphs>193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Allerta</vt:lpstr>
      <vt:lpstr>Lucida Sans</vt:lpstr>
      <vt:lpstr>Arial</vt:lpstr>
      <vt:lpstr>Noto Sans Symbols</vt:lpstr>
      <vt:lpstr>Calibri</vt:lpstr>
      <vt:lpstr>July Webinar New Year's Resolution</vt:lpstr>
      <vt:lpstr>July Webinar New Year's Resolution</vt:lpstr>
      <vt:lpstr>Building Fluent Readers </vt:lpstr>
      <vt:lpstr>Introductions</vt:lpstr>
      <vt:lpstr>Who are Core Advocates?</vt:lpstr>
      <vt:lpstr>To learn more about Core Advocates…</vt:lpstr>
      <vt:lpstr>Tweet with us</vt:lpstr>
      <vt:lpstr>Webinar protocols</vt:lpstr>
      <vt:lpstr>Instructional Advocacy – A Definition</vt:lpstr>
      <vt:lpstr>Tell us about your efforts</vt:lpstr>
      <vt:lpstr>Areas of Focus of the Webinar</vt:lpstr>
      <vt:lpstr>What is fluency and why is it important?</vt:lpstr>
      <vt:lpstr>What is fluency?</vt:lpstr>
      <vt:lpstr>Why is fluency important?</vt:lpstr>
      <vt:lpstr>Accumaticity and how it connects to fluency</vt:lpstr>
      <vt:lpstr>Poll:  How many listeners work within the following grade bands?</vt:lpstr>
      <vt:lpstr>Question or Poll:  Do you have a fluency routine in your setting?  </vt:lpstr>
      <vt:lpstr>How can teachers support students’ fluency?</vt:lpstr>
      <vt:lpstr>Special Guest Core Advocate: Lorraine Griffith  Classroom Teacher K, 4, 5 Reading Specialist K-4 (Recently Retired after 27 years) Content Architect, Humanities, Great Minds</vt:lpstr>
      <vt:lpstr>Classroom Practices to Support Fluency</vt:lpstr>
      <vt:lpstr>Classroom Practices to Support Fluency</vt:lpstr>
      <vt:lpstr>Classroom Practices (con’t)</vt:lpstr>
      <vt:lpstr>How do we get students to fluency?  Work in early grades</vt:lpstr>
      <vt:lpstr>The importance of getting kids fluent before grade 3</vt:lpstr>
      <vt:lpstr>A brief mention on time</vt:lpstr>
      <vt:lpstr>Which fluency strategies seem doable to start immediately (indicate your grade level)? (Please use the Question Box to respond.)</vt:lpstr>
      <vt:lpstr>What resources are available to support this work?</vt:lpstr>
      <vt:lpstr>Achieve the Core Resources</vt:lpstr>
      <vt:lpstr>Other Resources</vt:lpstr>
      <vt:lpstr>Questions for webinar guests?</vt:lpstr>
      <vt:lpstr>Instructional Advocacy – A Definition</vt:lpstr>
      <vt:lpstr>Tell us about your successes</vt:lpstr>
      <vt:lpstr>Book Baskets Project</vt:lpstr>
      <vt:lpstr>Special Webinar/Live Twitter Chat next month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Fluent Readers </dc:title>
  <cp:lastModifiedBy>Lynda Nguyen</cp:lastModifiedBy>
  <cp:revision>2</cp:revision>
  <dcterms:modified xsi:type="dcterms:W3CDTF">2017-04-06T14:05:12Z</dcterms:modified>
</cp:coreProperties>
</file>